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106"/>
  </p:notesMasterIdLst>
  <p:sldIdLst>
    <p:sldId id="256" r:id="rId3"/>
    <p:sldId id="257" r:id="rId4"/>
    <p:sldId id="259" r:id="rId5"/>
    <p:sldId id="262" r:id="rId6"/>
    <p:sldId id="263" r:id="rId7"/>
    <p:sldId id="264" r:id="rId8"/>
    <p:sldId id="267" r:id="rId9"/>
    <p:sldId id="397" r:id="rId10"/>
    <p:sldId id="268" r:id="rId11"/>
    <p:sldId id="269" r:id="rId12"/>
    <p:sldId id="270" r:id="rId13"/>
    <p:sldId id="394" r:id="rId14"/>
    <p:sldId id="369" r:id="rId15"/>
    <p:sldId id="370" r:id="rId16"/>
    <p:sldId id="371" r:id="rId17"/>
    <p:sldId id="372" r:id="rId18"/>
    <p:sldId id="378" r:id="rId19"/>
    <p:sldId id="373" r:id="rId20"/>
    <p:sldId id="387" r:id="rId21"/>
    <p:sldId id="374" r:id="rId22"/>
    <p:sldId id="375" r:id="rId23"/>
    <p:sldId id="388" r:id="rId24"/>
    <p:sldId id="376" r:id="rId25"/>
    <p:sldId id="395" r:id="rId26"/>
    <p:sldId id="377" r:id="rId27"/>
    <p:sldId id="276" r:id="rId28"/>
    <p:sldId id="277" r:id="rId29"/>
    <p:sldId id="278" r:id="rId30"/>
    <p:sldId id="279" r:id="rId31"/>
    <p:sldId id="280" r:id="rId32"/>
    <p:sldId id="281" r:id="rId33"/>
    <p:sldId id="298" r:id="rId34"/>
    <p:sldId id="299" r:id="rId35"/>
    <p:sldId id="300" r:id="rId36"/>
    <p:sldId id="301" r:id="rId37"/>
    <p:sldId id="303" r:id="rId38"/>
    <p:sldId id="304" r:id="rId39"/>
    <p:sldId id="308" r:id="rId40"/>
    <p:sldId id="306" r:id="rId41"/>
    <p:sldId id="309" r:id="rId42"/>
    <p:sldId id="310" r:id="rId43"/>
    <p:sldId id="311" r:id="rId44"/>
    <p:sldId id="312" r:id="rId45"/>
    <p:sldId id="313" r:id="rId46"/>
    <p:sldId id="314" r:id="rId47"/>
    <p:sldId id="315" r:id="rId48"/>
    <p:sldId id="316" r:id="rId49"/>
    <p:sldId id="380" r:id="rId50"/>
    <p:sldId id="386" r:id="rId51"/>
    <p:sldId id="317" r:id="rId52"/>
    <p:sldId id="318" r:id="rId53"/>
    <p:sldId id="319" r:id="rId54"/>
    <p:sldId id="320" r:id="rId55"/>
    <p:sldId id="396"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7" r:id="rId81"/>
    <p:sldId id="389" r:id="rId82"/>
    <p:sldId id="381" r:id="rId83"/>
    <p:sldId id="382" r:id="rId84"/>
    <p:sldId id="350" r:id="rId85"/>
    <p:sldId id="351" r:id="rId86"/>
    <p:sldId id="352" r:id="rId87"/>
    <p:sldId id="354" r:id="rId88"/>
    <p:sldId id="355" r:id="rId89"/>
    <p:sldId id="356" r:id="rId90"/>
    <p:sldId id="357" r:id="rId91"/>
    <p:sldId id="358" r:id="rId92"/>
    <p:sldId id="383" r:id="rId93"/>
    <p:sldId id="359" r:id="rId94"/>
    <p:sldId id="360" r:id="rId95"/>
    <p:sldId id="361" r:id="rId96"/>
    <p:sldId id="390" r:id="rId97"/>
    <p:sldId id="391" r:id="rId98"/>
    <p:sldId id="392" r:id="rId99"/>
    <p:sldId id="393" r:id="rId100"/>
    <p:sldId id="363" r:id="rId101"/>
    <p:sldId id="364" r:id="rId102"/>
    <p:sldId id="365" r:id="rId103"/>
    <p:sldId id="366" r:id="rId104"/>
    <p:sldId id="367" r:id="rId10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880" autoAdjust="0"/>
  </p:normalViewPr>
  <p:slideViewPr>
    <p:cSldViewPr snapToGrid="0" snapToObjects="1">
      <p:cViewPr varScale="1">
        <p:scale>
          <a:sx n="133" d="100"/>
          <a:sy n="133" d="100"/>
        </p:scale>
        <p:origin x="1040"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 MONEY FIGHT!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They could have used this fun</a:t>
            </a:r>
            <a:r>
              <a:rPr lang="en-US" baseline="0" dirty="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But who has time for that on deadline? This reporter</a:t>
            </a:r>
            <a:r>
              <a:rPr lang="en-US" baseline="0" dirty="0"/>
              <a:t> could have just written a story based on old data, which was already analyzed by a think tank, and called it a day. But he called in our the nerds — our data editor and me — and what do you know </a:t>
            </a:r>
            <a:r>
              <a:rPr lang="mr-IN" baseline="0" dirty="0"/>
              <a:t>…</a:t>
            </a:r>
            <a:endParaRPr lang="en-US" baseline="0" dirty="0"/>
          </a:p>
          <a:p>
            <a:pPr marL="0" lvl="0" indent="0"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There was a better</a:t>
            </a:r>
            <a:r>
              <a:rPr lang="en-US" baseline="0" dirty="0"/>
              <a:t> way! The FEC has a whole interface just for programmers to go and get it’s data, and it’s super straightforward.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You just go to a </a:t>
            </a:r>
            <a:r>
              <a:rPr lang="en-US" baseline="0" dirty="0" err="1"/>
              <a:t>url</a:t>
            </a:r>
            <a:r>
              <a:rPr lang="en-US" baseline="0" dirty="0"/>
              <a:t> that asks for the data you want, and like magic, it’s there.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Not wizardry </a:t>
            </a:r>
            <a:r>
              <a:rPr lang="mr-IN" baseline="0" dirty="0"/>
              <a:t>–</a:t>
            </a:r>
            <a:r>
              <a:rPr lang="en-US" baseline="0" dirty="0"/>
              <a:t> application programming interface</a:t>
            </a:r>
          </a:p>
          <a:p>
            <a:pPr marL="0" lvl="0" indent="0"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The top of this story had no data in it, but the underlying premise </a:t>
            </a:r>
            <a:r>
              <a:rPr lang="mr-IN" baseline="0" dirty="0"/>
              <a:t>–</a:t>
            </a:r>
            <a:r>
              <a:rPr lang="en-US" baseline="0" dirty="0"/>
              <a:t> that blue dogs are waging competitive fights </a:t>
            </a:r>
            <a:r>
              <a:rPr lang="mr-IN" baseline="0" dirty="0"/>
              <a:t>–</a:t>
            </a:r>
            <a:r>
              <a:rPr lang="en-US" baseline="0" dirty="0"/>
              <a:t> relied heavily on data analysis.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2.gif"/><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shmcminn/digitalframeworks-spring19/blob/master/finalproject.md"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forms.gle/FQRKaHskGckggpjN7"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hyperlink" Target="https://bit.ly/2Ww9Vis"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a:t>Sean McMinn</a:t>
            </a:r>
            <a:endParaRPr dirty="0"/>
          </a:p>
          <a:p>
            <a:pPr marL="0" lvl="0" indent="0" rtl="0">
              <a:spcBef>
                <a:spcPts val="0"/>
              </a:spcBef>
              <a:spcAft>
                <a:spcPts val="0"/>
              </a:spcAft>
              <a:buNone/>
            </a:pPr>
            <a:r>
              <a:rPr lang="en" sz="2400" dirty="0"/>
              <a:t>github.com/</a:t>
            </a:r>
            <a:r>
              <a:rPr lang="en-US" sz="2400" dirty="0" err="1"/>
              <a:t>shmcminn</a:t>
            </a:r>
            <a:r>
              <a:rPr lang="en" sz="2400" dirty="0"/>
              <a:t>/</a:t>
            </a:r>
            <a:r>
              <a:rPr lang="en" sz="2400" dirty="0" err="1"/>
              <a:t>digitalframeworks</a:t>
            </a:r>
            <a:r>
              <a:rPr lang="en" sz="2400" dirty="0"/>
              <a:t>-s</a:t>
            </a:r>
            <a:r>
              <a:rPr lang="en-US" sz="2400" dirty="0" err="1"/>
              <a:t>pring</a:t>
            </a:r>
            <a:r>
              <a:rPr lang="en" sz="2400" dirty="0"/>
              <a:t>19</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a:t>...</a:t>
            </a:r>
            <a:r>
              <a:rPr lang="en-US" sz="6000" dirty="0"/>
              <a:t>a reporter was</a:t>
            </a:r>
          </a:p>
          <a:p>
            <a:pPr marL="0" lvl="0" indent="0" algn="r" rtl="0">
              <a:spcBef>
                <a:spcPts val="0"/>
              </a:spcBef>
              <a:spcAft>
                <a:spcPts val="1600"/>
              </a:spcAft>
              <a:buNone/>
            </a:pPr>
            <a:r>
              <a:rPr lang="en-US" sz="6000" dirty="0"/>
              <a:t>on a tight deadline</a:t>
            </a:r>
          </a:p>
          <a:p>
            <a:pPr marL="0" lvl="0" indent="0" algn="r" rtl="0">
              <a:spcBef>
                <a:spcPts val="0"/>
              </a:spcBef>
              <a:spcAft>
                <a:spcPts val="1600"/>
              </a:spcAft>
              <a:buNone/>
            </a:pPr>
            <a:r>
              <a:rPr lang="en-US" sz="6000" dirty="0"/>
              <a:t>(!)</a:t>
            </a:r>
            <a:endParaRPr sz="6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money-fight-74026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66" y="-200538"/>
            <a:ext cx="11568320" cy="5061140"/>
          </a:xfrm>
          <a:prstGeom prst="rect">
            <a:avLst/>
          </a:prstGeom>
        </p:spPr>
      </p:pic>
    </p:spTree>
    <p:extLst>
      <p:ext uri="{BB962C8B-B14F-4D97-AF65-F5344CB8AC3E}">
        <p14:creationId xmlns:p14="http://schemas.microsoft.com/office/powerpoint/2010/main" val="390115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origin-of-gee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4"/>
            <a:ext cx="9144000" cy="5136356"/>
          </a:xfrm>
          <a:prstGeom prst="rect">
            <a:avLst/>
          </a:prstGeom>
        </p:spPr>
      </p:pic>
    </p:spTree>
    <p:extLst>
      <p:ext uri="{BB962C8B-B14F-4D97-AF65-F5344CB8AC3E}">
        <p14:creationId xmlns:p14="http://schemas.microsoft.com/office/powerpoint/2010/main" val="3342371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a:t>API</a:t>
            </a:r>
          </a:p>
        </p:txBody>
      </p:sp>
    </p:spTree>
    <p:extLst>
      <p:ext uri="{BB962C8B-B14F-4D97-AF65-F5344CB8AC3E}">
        <p14:creationId xmlns:p14="http://schemas.microsoft.com/office/powerpoint/2010/main" val="4101572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6-19 at 4.0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52" y="0"/>
            <a:ext cx="6283460" cy="5143500"/>
          </a:xfrm>
          <a:prstGeom prst="rect">
            <a:avLst/>
          </a:prstGeom>
        </p:spPr>
      </p:pic>
    </p:spTree>
    <p:extLst>
      <p:ext uri="{BB962C8B-B14F-4D97-AF65-F5344CB8AC3E}">
        <p14:creationId xmlns:p14="http://schemas.microsoft.com/office/powerpoint/2010/main" val="29730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NPR</a:t>
            </a:r>
            <a:r>
              <a:rPr lang="en" dirty="0"/>
              <a:t>, where I </a:t>
            </a:r>
            <a:r>
              <a:rPr lang="en-US" dirty="0"/>
              <a:t>make graphics and write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1294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journalism/data/tech/design.</a:t>
            </a:r>
            <a:endParaRPr sz="3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Then we’ll do some lecture, possibly with some discussion, the timing will depend on the week.</a:t>
            </a:r>
            <a:endParaRPr lang="en-US" sz="3000" dirty="0"/>
          </a:p>
          <a:p>
            <a:pPr marL="0" lvl="0" indent="0" rtl="0">
              <a:spcBef>
                <a:spcPts val="0"/>
              </a:spcBef>
              <a:spcAft>
                <a:spcPts val="1600"/>
              </a:spcAft>
              <a:buNone/>
            </a:pPr>
            <a:endParaRPr lang="en-US"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Presenting/storytelling with data</a:t>
            </a:r>
          </a:p>
          <a:p>
            <a:pPr marL="0" lvl="0" indent="0">
              <a:buNone/>
            </a:pPr>
            <a:endParaRPr lang="en" sz="3000" dirty="0"/>
          </a:p>
          <a:p>
            <a:pPr marL="0" lvl="0" indent="0">
              <a:buNone/>
            </a:pPr>
            <a:r>
              <a:rPr lang="en-US" sz="3000" dirty="0"/>
              <a:t>Learn some Tableau</a:t>
            </a:r>
          </a:p>
          <a:p>
            <a:pPr marL="0" lvl="0" indent="0">
              <a:buNone/>
            </a:pPr>
            <a:r>
              <a:rPr lang="en-US" sz="3000" dirty="0"/>
              <a:t>Look at different story forms</a:t>
            </a:r>
            <a:endParaRPr sz="3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What the Hell is an API? (and other questions I was too afraid to ask) — plus project interviews</a:t>
            </a:r>
            <a:endParaRPr lang="en-US" sz="3000" dirty="0"/>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a:t>
            </a:r>
            <a:r>
              <a:rPr lang="en-US" dirty="0" err="1"/>
              <a:t>shmcminn</a:t>
            </a:r>
            <a:r>
              <a:rPr lang="en-US" dirty="0"/>
              <a:t>/digitalframeworks-spring19</a:t>
            </a:r>
          </a:p>
          <a:p>
            <a:pPr marL="114300" indent="0">
              <a:buNone/>
            </a:pPr>
            <a:r>
              <a:rPr lang="en-US" dirty="0"/>
              <a:t>OR</a:t>
            </a:r>
          </a:p>
          <a:p>
            <a:pPr marL="114300" indent="0">
              <a:buNone/>
            </a:pPr>
            <a:r>
              <a:rPr lang="en-US" dirty="0" err="1"/>
              <a:t>bit.ly</a:t>
            </a:r>
            <a:r>
              <a:rPr lang="en-US" dirty="0"/>
              <a:t>/2JRTgEG</a:t>
            </a:r>
          </a:p>
          <a:p>
            <a:endParaRPr lang="en-US" dirty="0"/>
          </a:p>
          <a:p>
            <a:endParaRPr lang="en-US" dirty="0"/>
          </a:p>
        </p:txBody>
      </p:sp>
    </p:spTree>
    <p:extLst>
      <p:ext uri="{BB962C8B-B14F-4D97-AF65-F5344CB8AC3E}">
        <p14:creationId xmlns:p14="http://schemas.microsoft.com/office/powerpoint/2010/main" val="332684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1000</a:t>
            </a:r>
            <a:r>
              <a:rPr lang="en-US" sz="3600" dirty="0"/>
              <a:t>-</a:t>
            </a:r>
            <a:r>
              <a:rPr lang="en" sz="3600" dirty="0"/>
              <a:t>word data story by the end of the quarter. </a:t>
            </a:r>
          </a:p>
          <a:p>
            <a:pPr marL="0" lvl="0" indent="0" rtl="0">
              <a:spcBef>
                <a:spcPts val="0"/>
              </a:spcBef>
              <a:spcAft>
                <a:spcPts val="1600"/>
              </a:spcAft>
              <a:buNone/>
            </a:pPr>
            <a:endParaRPr lang="en" sz="3600" dirty="0"/>
          </a:p>
          <a:p>
            <a:pPr marL="0" indent="0">
              <a:spcAft>
                <a:spcPts val="1600"/>
              </a:spcAft>
              <a:buNone/>
            </a:pPr>
            <a:r>
              <a:rPr lang="en" sz="3600" dirty="0"/>
              <a:t>More info in </a:t>
            </a:r>
            <a:r>
              <a:rPr lang="en-US" sz="3600" dirty="0">
                <a:hlinkClick r:id="rId3"/>
              </a:rPr>
              <a:t>finalproject.md </a:t>
            </a:r>
            <a:r>
              <a:rPr lang="en-US" sz="3600" dirty="0"/>
              <a:t>file on </a:t>
            </a:r>
            <a:r>
              <a:rPr lang="en-US" sz="3600" dirty="0" err="1"/>
              <a:t>github</a:t>
            </a:r>
            <a:endParaRPr sz="3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457200" lvl="0" indent="-342900" rtl="0">
              <a:spcBef>
                <a:spcPts val="0"/>
              </a:spcBef>
              <a:spcAft>
                <a:spcPts val="0"/>
              </a:spcAft>
              <a:buSzPts val="1800"/>
              <a:buChar char="●"/>
            </a:pPr>
            <a:r>
              <a:rPr lang="en" dirty="0"/>
              <a:t>I am aware you need to get at least a B- for this class to count toward your degree. If you miss </a:t>
            </a:r>
            <a:r>
              <a:rPr lang="en-US" dirty="0"/>
              <a:t>more than 3</a:t>
            </a:r>
            <a:r>
              <a:rPr lang="en" dirty="0"/>
              <a:t> homework assignments, it’s impossible to get a B-, even if you get 100% on everything else. Please do not do this.</a:t>
            </a:r>
            <a:endParaRPr lang="en-US" dirty="0"/>
          </a:p>
          <a:p>
            <a:pPr marL="114300" lvl="0" indent="0" rtl="0">
              <a:spcBef>
                <a:spcPts val="0"/>
              </a:spcBef>
              <a:spcAft>
                <a:spcPts val="0"/>
              </a:spcAft>
              <a:buSzPts val="1800"/>
              <a:buNone/>
            </a:pP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 not get more than a C on an assignment if there are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are</a:t>
            </a:r>
            <a:r>
              <a:rPr lang="en-US" dirty="0">
                <a:solidFill>
                  <a:srgbClr val="333333"/>
                </a:solidFill>
                <a:highlight>
                  <a:srgbClr val="FFFFFF"/>
                </a:highlight>
              </a:rPr>
              <a:t> </a:t>
            </a:r>
            <a:r>
              <a:rPr lang="en" dirty="0">
                <a:solidFill>
                  <a:srgbClr val="333333"/>
                </a:solidFill>
                <a:highlight>
                  <a:srgbClr val="FFFFFF"/>
                </a:highlight>
              </a:rPr>
              <a:t>unsure.</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asks intern candidates for a link to </a:t>
            </a:r>
            <a:r>
              <a:rPr lang="en" sz="1800" dirty="0" err="1"/>
              <a:t>github</a:t>
            </a:r>
            <a:r>
              <a:rPr lang="en" sz="1800" dirty="0"/>
              <a:t> profile</a:t>
            </a:r>
            <a:endParaRPr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 sz="3000" dirty="0" err="1">
                <a:highlight>
                  <a:srgbClr val="FFF2CC"/>
                </a:highlight>
              </a:rPr>
              <a:t>digitalframeworks</a:t>
            </a:r>
            <a:r>
              <a:rPr lang="en-US" sz="3000" dirty="0">
                <a:highlight>
                  <a:srgbClr val="FFF2CC"/>
                </a:highlight>
              </a:rPr>
              <a:t>-spring2019</a:t>
            </a:r>
            <a:r>
              <a:rPr lang="en" sz="3000" dirty="0"/>
              <a:t> (so I can find it easily)</a:t>
            </a:r>
            <a:endParaRPr sz="3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Call your repository </a:t>
            </a:r>
            <a:r>
              <a:rPr lang="en" i="1" dirty="0" err="1"/>
              <a:t>digitalframeworks</a:t>
            </a:r>
            <a:r>
              <a:rPr lang="en-US" i="1" dirty="0"/>
              <a:t>-spring19</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this out</a:t>
            </a:r>
          </a:p>
          <a:p>
            <a:endParaRPr lang="en-US" dirty="0"/>
          </a:p>
          <a:p>
            <a:pPr marL="114300" indent="0">
              <a:buNone/>
            </a:pPr>
            <a:r>
              <a:rPr lang="en-US" dirty="0">
                <a:hlinkClick r:id="rId3"/>
              </a:rPr>
              <a:t>https://forms.gle/FQRKaHskGckggpjN7</a:t>
            </a:r>
            <a:r>
              <a:rPr lang="en-US" dirty="0"/>
              <a:t> </a:t>
            </a:r>
          </a:p>
          <a:p>
            <a:pPr marL="114300" indent="0">
              <a:buNone/>
            </a:pPr>
            <a:r>
              <a:rPr lang="en-US" dirty="0"/>
              <a:t>OR</a:t>
            </a:r>
          </a:p>
          <a:p>
            <a:pPr marL="114300" indent="0">
              <a:buNone/>
            </a:pPr>
            <a:r>
              <a:rPr lang="en-US" dirty="0">
                <a:hlinkClick r:id="rId4"/>
              </a:rPr>
              <a:t>https://bit.ly/2Ww9Vis</a:t>
            </a:r>
            <a:r>
              <a:rPr lang="en-US" dirty="0"/>
              <a:t> </a:t>
            </a:r>
          </a:p>
          <a:p>
            <a:pPr marL="114300" indent="0">
              <a:buNone/>
            </a:pP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Digital frameworks </a:t>
            </a:r>
            <a:r>
              <a:rPr lang="mr-IN" dirty="0"/>
              <a:t>–</a:t>
            </a:r>
            <a:r>
              <a:rPr lang="en-US" dirty="0"/>
              <a:t> Summer 2018</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pic>
        <p:nvPicPr>
          <p:cNvPr id="5" name="Picture 4" descr="Screen Shot 2018-06-19 at 4.38.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4066"/>
            <a:ext cx="9144000" cy="2144521"/>
          </a:xfrm>
          <a:prstGeom prst="rect">
            <a:avLst/>
          </a:prstGeom>
        </p:spPr>
      </p:pic>
    </p:spTree>
    <p:extLst>
      <p:ext uri="{BB962C8B-B14F-4D97-AF65-F5344CB8AC3E}">
        <p14:creationId xmlns:p14="http://schemas.microsoft.com/office/powerpoint/2010/main" val="32059978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reporter was 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reporter check 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Quality</a:t>
            </a:r>
          </a:p>
          <a:p>
            <a:endParaRPr lang="en-US" dirty="0"/>
          </a:p>
          <a:p>
            <a:r>
              <a:rPr lang="en-US" dirty="0"/>
              <a:t>Regardless of the form that the graphic/story takes, was it executed at a high degree of quality? (Rank 1-5, with five excellent.)</a:t>
            </a:r>
          </a:p>
          <a:p>
            <a:pPr marL="285750" indent="-285750">
              <a:buFont typeface="Arial"/>
              <a:buChar char="•"/>
            </a:pPr>
            <a:r>
              <a:rPr lang="en-US" dirty="0"/>
              <a:t>Explain what they did well and areas where improvements could be made. </a:t>
            </a:r>
          </a:p>
          <a:p>
            <a:r>
              <a:rPr lang="en-US" dirty="0"/>
              <a:t>Consider some tasks a data story must 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color (if piece includes graphics)</a:t>
            </a:r>
          </a:p>
          <a:p>
            <a:endParaRPr lang="en-US" b="1" dirty="0"/>
          </a:p>
          <a:p>
            <a:pPr marL="285750" indent="-285750">
              <a:buFont typeface="Arial"/>
              <a:buChar char="•"/>
            </a:pPr>
            <a:r>
              <a:rPr lang="en-US" dirty="0"/>
              <a:t>Based on your knowledge of color and type use, did this person use type (as in typography, fonts) and color to their best purpose?</a:t>
            </a:r>
          </a:p>
          <a:p>
            <a:pPr marL="285750" indent="-285750">
              <a:buFont typeface="Arial"/>
              <a:buChar char="•"/>
            </a:pPr>
            <a:r>
              <a:rPr lang="en-US" dirty="0"/>
              <a:t>For example, did it: </a:t>
            </a:r>
          </a:p>
          <a:p>
            <a:r>
              <a:rPr lang="en-US" dirty="0"/>
              <a:t>	Look like it all belonged together?</a:t>
            </a:r>
          </a:p>
          <a:p>
            <a:r>
              <a:rPr lang="en-US" dirty="0"/>
              <a:t>	Draw your eye first to the most important pieces of information?</a:t>
            </a:r>
          </a:p>
          <a:p>
            <a:r>
              <a:rPr lang="en-US" dirty="0"/>
              <a:t>	Make 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Explain</a:t>
            </a:r>
          </a:p>
          <a:p>
            <a:pPr marL="285750" indent="-285750">
              <a:buFont typeface="Arial"/>
              <a:buChar char="•"/>
            </a:pPr>
            <a:r>
              <a:rPr lang="en-US" dirty="0"/>
              <a:t>Color (1-5)</a:t>
            </a:r>
          </a:p>
          <a:p>
            <a:r>
              <a:rPr lang="en-US" dirty="0"/>
              <a:t>	Explain</a:t>
            </a:r>
          </a:p>
        </p:txBody>
      </p:sp>
    </p:spTree>
    <p:extLst>
      <p:ext uri="{BB962C8B-B14F-4D97-AF65-F5344CB8AC3E}">
        <p14:creationId xmlns:p14="http://schemas.microsoft.com/office/powerpoint/2010/main" val="13447632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b="1" dirty="0"/>
              <a:t>Objective: 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visual or story 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p>
        </p:txBody>
      </p:sp>
    </p:spTree>
    <p:extLst>
      <p:ext uri="{BB962C8B-B14F-4D97-AF65-F5344CB8AC3E}">
        <p14:creationId xmlns:p14="http://schemas.microsoft.com/office/powerpoint/2010/main" val="24906074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30243</TotalTime>
  <Words>3848</Words>
  <Application>Microsoft Macintosh PowerPoint</Application>
  <PresentationFormat>On-screen Show (16:9)</PresentationFormat>
  <Paragraphs>332</Paragraphs>
  <Slides>103</Slides>
  <Notes>98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103</vt:i4>
      </vt:variant>
    </vt:vector>
  </HeadingPairs>
  <TitlesOfParts>
    <vt:vector size="108" baseType="lpstr">
      <vt:lpstr>Arial</vt:lpstr>
      <vt:lpstr>Alfa Slab One</vt:lpstr>
      <vt:lpstr>Proxima Nova</vt:lpstr>
      <vt:lpstr>Simple Light</vt:lpstr>
      <vt:lpstr>Gameday</vt:lpstr>
      <vt:lpstr>Digital Frameworks</vt:lpstr>
      <vt:lpstr>Intros</vt:lpstr>
      <vt:lpstr>Digital Frameworks?</vt:lpstr>
      <vt:lpstr>When we think about data...</vt:lpstr>
      <vt:lpstr>PowerPoint Presentation</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Microsoft Office User</cp:lastModifiedBy>
  <cp:revision>48</cp:revision>
  <dcterms:modified xsi:type="dcterms:W3CDTF">2019-03-30T18:51:54Z</dcterms:modified>
</cp:coreProperties>
</file>